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894" r:id="rId3"/>
    <p:sldId id="895" r:id="rId4"/>
    <p:sldId id="537" r:id="rId5"/>
    <p:sldId id="896" r:id="rId6"/>
    <p:sldId id="897" r:id="rId7"/>
    <p:sldId id="898" r:id="rId8"/>
    <p:sldId id="900" r:id="rId9"/>
    <p:sldId id="899" r:id="rId10"/>
    <p:sldId id="901" r:id="rId11"/>
    <p:sldId id="458" r:id="rId12"/>
    <p:sldId id="902" r:id="rId13"/>
    <p:sldId id="903" r:id="rId14"/>
    <p:sldId id="904" r:id="rId15"/>
    <p:sldId id="905" r:id="rId16"/>
    <p:sldId id="906" r:id="rId17"/>
    <p:sldId id="907" r:id="rId18"/>
    <p:sldId id="889" r:id="rId19"/>
    <p:sldId id="890" r:id="rId20"/>
    <p:sldId id="891" r:id="rId21"/>
    <p:sldId id="908" r:id="rId22"/>
    <p:sldId id="909" r:id="rId23"/>
    <p:sldId id="911" r:id="rId24"/>
    <p:sldId id="910" r:id="rId25"/>
    <p:sldId id="913" r:id="rId26"/>
    <p:sldId id="912" r:id="rId27"/>
    <p:sldId id="915" r:id="rId28"/>
    <p:sldId id="914" r:id="rId29"/>
    <p:sldId id="916" r:id="rId30"/>
    <p:sldId id="917" r:id="rId31"/>
    <p:sldId id="918" r:id="rId32"/>
    <p:sldId id="919" r:id="rId33"/>
    <p:sldId id="920" r:id="rId34"/>
    <p:sldId id="921" r:id="rId35"/>
    <p:sldId id="922" r:id="rId36"/>
    <p:sldId id="923" r:id="rId37"/>
    <p:sldId id="924" r:id="rId38"/>
    <p:sldId id="927" r:id="rId39"/>
    <p:sldId id="925" r:id="rId40"/>
    <p:sldId id="928" r:id="rId41"/>
    <p:sldId id="929" r:id="rId42"/>
    <p:sldId id="926" r:id="rId43"/>
    <p:sldId id="930" r:id="rId44"/>
    <p:sldId id="744" r:id="rId45"/>
    <p:sldId id="745" r:id="rId46"/>
    <p:sldId id="746" r:id="rId47"/>
    <p:sldId id="727" r:id="rId48"/>
    <p:sldId id="728" r:id="rId49"/>
    <p:sldId id="731"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94"/>
            <p14:sldId id="895"/>
            <p14:sldId id="537"/>
            <p14:sldId id="896"/>
            <p14:sldId id="897"/>
            <p14:sldId id="898"/>
            <p14:sldId id="900"/>
            <p14:sldId id="899"/>
            <p14:sldId id="901"/>
            <p14:sldId id="458"/>
            <p14:sldId id="902"/>
            <p14:sldId id="903"/>
            <p14:sldId id="904"/>
            <p14:sldId id="905"/>
            <p14:sldId id="906"/>
            <p14:sldId id="907"/>
            <p14:sldId id="889"/>
            <p14:sldId id="890"/>
            <p14:sldId id="891"/>
            <p14:sldId id="908"/>
            <p14:sldId id="909"/>
            <p14:sldId id="911"/>
            <p14:sldId id="910"/>
            <p14:sldId id="913"/>
            <p14:sldId id="912"/>
            <p14:sldId id="915"/>
            <p14:sldId id="914"/>
            <p14:sldId id="916"/>
            <p14:sldId id="917"/>
            <p14:sldId id="918"/>
            <p14:sldId id="919"/>
            <p14:sldId id="920"/>
            <p14:sldId id="921"/>
            <p14:sldId id="922"/>
            <p14:sldId id="923"/>
            <p14:sldId id="924"/>
            <p14:sldId id="927"/>
            <p14:sldId id="925"/>
            <p14:sldId id="928"/>
            <p14:sldId id="929"/>
            <p14:sldId id="926"/>
            <p14:sldId id="930"/>
            <p14:sldId id="744"/>
            <p14:sldId id="745"/>
            <p14:sldId id="746"/>
            <p14:sldId id="727"/>
            <p14:sldId id="728"/>
            <p14:sldId id="73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4/17/2019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10776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45075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20</a:t>
            </a:fld>
            <a:endParaRPr lang="en-US" altLang="zh-CN"/>
          </a:p>
        </p:txBody>
      </p:sp>
    </p:spTree>
    <p:extLst>
      <p:ext uri="{BB962C8B-B14F-4D97-AF65-F5344CB8AC3E}">
        <p14:creationId xmlns:p14="http://schemas.microsoft.com/office/powerpoint/2010/main" val="106065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196677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sz="1400" dirty="0">
                <a:latin typeface="+mn-ea"/>
                <a:ea typeface="+mn-ea"/>
              </a:rPr>
              <a:t>神经网络与深度学习</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 Id="rId4" Type="http://schemas.openxmlformats.org/officeDocument/2006/relationships/image" Target="../media/image33.tmp"/></Relationships>
</file>

<file path=ppt/slides/_rels/slide3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第</a:t>
            </a:r>
            <a:r>
              <a:rPr lang="en-US" altLang="zh-CN" dirty="0"/>
              <a:t>15</a:t>
            </a:r>
            <a:r>
              <a:rPr lang="zh-CN" altLang="en-US" dirty="0"/>
              <a:t>章</a:t>
            </a:r>
            <a:br>
              <a:rPr lang="en-US" altLang="zh-CN" dirty="0"/>
            </a:br>
            <a:r>
              <a:rPr lang="zh-CN" altLang="en-US" dirty="0"/>
              <a:t>序列生成模型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5AC60-5243-46D6-94D2-47F861A23B4C}"/>
              </a:ext>
            </a:extLst>
          </p:cNvPr>
          <p:cNvSpPr>
            <a:spLocks noGrp="1"/>
          </p:cNvSpPr>
          <p:nvPr>
            <p:ph type="title"/>
          </p:nvPr>
        </p:nvSpPr>
        <p:spPr/>
        <p:txBody>
          <a:bodyPr/>
          <a:lstStyle/>
          <a:p>
            <a:r>
              <a:rPr lang="zh-CN" altLang="en-US" dirty="0"/>
              <a:t>序列生成</a:t>
            </a:r>
          </a:p>
        </p:txBody>
      </p:sp>
      <p:sp>
        <p:nvSpPr>
          <p:cNvPr id="8" name="内容占位符 7">
            <a:extLst>
              <a:ext uri="{FF2B5EF4-FFF2-40B4-BE49-F238E27FC236}">
                <a16:creationId xmlns:a16="http://schemas.microsoft.com/office/drawing/2014/main" id="{CC8A6D7A-D364-4652-A9A6-48ACDB75926F}"/>
              </a:ext>
            </a:extLst>
          </p:cNvPr>
          <p:cNvSpPr>
            <a:spLocks noGrp="1"/>
          </p:cNvSpPr>
          <p:nvPr>
            <p:ph sz="quarter" idx="1"/>
          </p:nvPr>
        </p:nvSpPr>
        <p:spPr/>
        <p:txBody>
          <a:bodyPr/>
          <a:lstStyle/>
          <a:p>
            <a:r>
              <a:rPr lang="en-US" altLang="zh-CN" dirty="0"/>
              <a:t>  </a:t>
            </a:r>
          </a:p>
          <a:p>
            <a:endParaRPr lang="en-US" altLang="zh-CN" dirty="0"/>
          </a:p>
          <a:p>
            <a:endParaRPr lang="en-US" altLang="zh-CN" dirty="0"/>
          </a:p>
          <a:p>
            <a:endParaRPr lang="en-US" altLang="zh-CN" dirty="0"/>
          </a:p>
          <a:p>
            <a:endParaRPr lang="en-US" altLang="zh-CN" dirty="0"/>
          </a:p>
          <a:p>
            <a:pPr lvl="1"/>
            <a:r>
              <a:rPr lang="zh-CN" altLang="en-US" dirty="0"/>
              <a:t>自回归的方式可以生成一个无限长度的序列。为了避免这种情况，通常会设置一个特殊的符号“</a:t>
            </a:r>
            <a:r>
              <a:rPr lang="en-US" altLang="zh-CN" dirty="0"/>
              <a:t>&lt;</a:t>
            </a:r>
            <a:r>
              <a:rPr lang="en-US" altLang="zh-CN" dirty="0" err="1"/>
              <a:t>eos</a:t>
            </a:r>
            <a:r>
              <a:rPr lang="en-US" altLang="zh-CN" dirty="0"/>
              <a:t>&gt;”</a:t>
            </a:r>
            <a:r>
              <a:rPr lang="zh-CN" altLang="en-US" dirty="0"/>
              <a:t>来表示序列的结束。在训练时，每个序列样本的结尾都加上符号“</a:t>
            </a:r>
            <a:r>
              <a:rPr lang="en-US" altLang="zh-CN" dirty="0"/>
              <a:t>&lt;</a:t>
            </a:r>
            <a:r>
              <a:rPr lang="en-US" altLang="zh-CN" dirty="0" err="1"/>
              <a:t>eos</a:t>
            </a:r>
            <a:r>
              <a:rPr lang="en-US" altLang="zh-CN" dirty="0"/>
              <a:t>&gt;”</a:t>
            </a:r>
            <a:r>
              <a:rPr lang="zh-CN" altLang="en-US" dirty="0"/>
              <a:t>。在测试时，一旦生成了符号“</a:t>
            </a:r>
            <a:r>
              <a:rPr lang="en-US" altLang="zh-CN" dirty="0"/>
              <a:t>&lt;</a:t>
            </a:r>
            <a:r>
              <a:rPr lang="en-US" altLang="zh-CN" dirty="0" err="1"/>
              <a:t>eos</a:t>
            </a:r>
            <a:r>
              <a:rPr lang="en-US" altLang="zh-CN" dirty="0"/>
              <a:t>&gt;”</a:t>
            </a:r>
            <a:r>
              <a:rPr lang="zh-CN" altLang="en-US" dirty="0"/>
              <a:t>，就中止生成过程。</a:t>
            </a:r>
          </a:p>
        </p:txBody>
      </p:sp>
      <p:pic>
        <p:nvPicPr>
          <p:cNvPr id="9" name="内容占位符 4">
            <a:extLst>
              <a:ext uri="{FF2B5EF4-FFF2-40B4-BE49-F238E27FC236}">
                <a16:creationId xmlns:a16="http://schemas.microsoft.com/office/drawing/2014/main" id="{20DE5038-E392-49A4-89CA-BA0DC0E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90600" y="1524000"/>
            <a:ext cx="6547928" cy="1170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a:extLst>
              <a:ext uri="{FF2B5EF4-FFF2-40B4-BE49-F238E27FC236}">
                <a16:creationId xmlns:a16="http://schemas.microsoft.com/office/drawing/2014/main" id="{02CDCAEA-8B2E-406C-A7BC-36BACE156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743200"/>
            <a:ext cx="5170850" cy="397339"/>
          </a:xfrm>
          <a:prstGeom prst="rect">
            <a:avLst/>
          </a:prstGeom>
        </p:spPr>
      </p:pic>
    </p:spTree>
    <p:extLst>
      <p:ext uri="{BB962C8B-B14F-4D97-AF65-F5344CB8AC3E}">
        <p14:creationId xmlns:p14="http://schemas.microsoft.com/office/powerpoint/2010/main" val="175930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序列生成</a:t>
            </a:r>
          </a:p>
        </p:txBody>
      </p:sp>
      <p:sp>
        <p:nvSpPr>
          <p:cNvPr id="3" name="內容版面配置區 2"/>
          <p:cNvSpPr>
            <a:spLocks noGrp="1"/>
          </p:cNvSpPr>
          <p:nvPr>
            <p:ph sz="quarter" idx="1"/>
          </p:nvPr>
        </p:nvSpPr>
        <p:spPr/>
        <p:txBody>
          <a:bodyPr>
            <a:normAutofit/>
          </a:bodyPr>
          <a:lstStyle/>
          <a:p>
            <a:endParaRPr lang="zh-TW" altLang="en-US" sz="2400"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7754" y="2853556"/>
            <a:ext cx="628650" cy="276999"/>
          </a:xfrm>
          <a:prstGeom prst="rect">
            <a:avLst/>
          </a:prstGeom>
          <a:noFill/>
        </p:spPr>
        <p:txBody>
          <a:bodyPr wrap="square" rtlCol="0">
            <a:spAutoFit/>
          </a:bodyPr>
          <a:lstStyle/>
          <a:p>
            <a:pPr algn="ctr"/>
            <a:r>
              <a:rPr lang="en-US" altLang="zh-CN" sz="1200" dirty="0"/>
              <a:t>&lt;</a:t>
            </a:r>
            <a:r>
              <a:rPr lang="en-US" altLang="zh-CN" sz="1200" dirty="0" err="1"/>
              <a:t>eos</a:t>
            </a:r>
            <a:r>
              <a:rPr lang="en-US" altLang="zh-CN" sz="1200" dirty="0"/>
              <a:t>&gt;</a:t>
            </a:r>
            <a:endParaRPr lang="zh-TW" altLang="en-US" sz="12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770703E-DBE0-464C-85F2-C13FCD483315}"/>
              </a:ext>
            </a:extLst>
          </p:cNvPr>
          <p:cNvSpPr/>
          <p:nvPr/>
        </p:nvSpPr>
        <p:spPr>
          <a:xfrm>
            <a:off x="2639346" y="4667500"/>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21">
            <a:extLst>
              <a:ext uri="{FF2B5EF4-FFF2-40B4-BE49-F238E27FC236}">
                <a16:creationId xmlns:a16="http://schemas.microsoft.com/office/drawing/2014/main" id="{184B9F73-4775-4311-931F-B8C3A9F53092}"/>
              </a:ext>
            </a:extLst>
          </p:cNvPr>
          <p:cNvSpPr txBox="1"/>
          <p:nvPr/>
        </p:nvSpPr>
        <p:spPr>
          <a:xfrm>
            <a:off x="2557597" y="4771059"/>
            <a:ext cx="628650" cy="461665"/>
          </a:xfrm>
          <a:prstGeom prst="rect">
            <a:avLst/>
          </a:prstGeom>
          <a:noFill/>
        </p:spPr>
        <p:txBody>
          <a:bodyPr wrap="square" rtlCol="0">
            <a:spAutoFit/>
          </a:bodyPr>
          <a:lstStyle/>
          <a:p>
            <a:pPr algn="ctr"/>
            <a:r>
              <a:rPr lang="en-US" altLang="zh-CN" sz="2400" dirty="0"/>
              <a:t>$</a:t>
            </a:r>
            <a:endParaRPr lang="zh-TW" altLang="en-US" sz="2400" dirty="0"/>
          </a:p>
        </p:txBody>
      </p:sp>
      <p:cxnSp>
        <p:nvCxnSpPr>
          <p:cNvPr id="58" name="直線單箭頭接點 51">
            <a:extLst>
              <a:ext uri="{FF2B5EF4-FFF2-40B4-BE49-F238E27FC236}">
                <a16:creationId xmlns:a16="http://schemas.microsoft.com/office/drawing/2014/main" id="{D72D9241-DEA6-4D6B-8DE2-6F86907CB05E}"/>
              </a:ext>
            </a:extLst>
          </p:cNvPr>
          <p:cNvCxnSpPr/>
          <p:nvPr/>
        </p:nvCxnSpPr>
        <p:spPr>
          <a:xfrm flipV="1">
            <a:off x="2851776" y="4267965"/>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P spid="50"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D4E0-F33F-4649-B190-1A5D754D755E}"/>
              </a:ext>
            </a:extLst>
          </p:cNvPr>
          <p:cNvSpPr>
            <a:spLocks noGrp="1"/>
          </p:cNvSpPr>
          <p:nvPr>
            <p:ph type="title"/>
          </p:nvPr>
        </p:nvSpPr>
        <p:spPr/>
        <p:txBody>
          <a:bodyPr/>
          <a:lstStyle/>
          <a:p>
            <a:r>
              <a:rPr lang="zh-CN" altLang="en-US" dirty="0"/>
              <a:t>生成最可能序列</a:t>
            </a:r>
          </a:p>
        </p:txBody>
      </p:sp>
      <p:sp>
        <p:nvSpPr>
          <p:cNvPr id="3" name="内容占位符 2">
            <a:extLst>
              <a:ext uri="{FF2B5EF4-FFF2-40B4-BE49-F238E27FC236}">
                <a16:creationId xmlns:a16="http://schemas.microsoft.com/office/drawing/2014/main" id="{3D4B5794-1E37-4EF0-A5DE-8CCDA078C65B}"/>
              </a:ext>
            </a:extLst>
          </p:cNvPr>
          <p:cNvSpPr>
            <a:spLocks noGrp="1"/>
          </p:cNvSpPr>
          <p:nvPr>
            <p:ph sz="quarter" idx="1"/>
          </p:nvPr>
        </p:nvSpPr>
        <p:spPr/>
        <p:txBody>
          <a:bodyPr/>
          <a:lstStyle/>
          <a:p>
            <a:r>
              <a:rPr lang="zh-CN" altLang="en-US" dirty="0"/>
              <a:t>当使用自回归模型生成一个最可能的序列时，生成过程是一种从左到右的贪婪式搜索过程。在每一步都生成最可能的词。</a:t>
            </a:r>
            <a:endParaRPr lang="en-US" altLang="zh-CN" dirty="0"/>
          </a:p>
          <a:p>
            <a:r>
              <a:rPr lang="zh-CN" altLang="en-US" dirty="0"/>
              <a:t>这种贪婪式的搜索方式是次优的，生成的序列并不保证是全局最优的。</a:t>
            </a:r>
          </a:p>
        </p:txBody>
      </p:sp>
      <p:pic>
        <p:nvPicPr>
          <p:cNvPr id="5" name="图片 4">
            <a:extLst>
              <a:ext uri="{FF2B5EF4-FFF2-40B4-BE49-F238E27FC236}">
                <a16:creationId xmlns:a16="http://schemas.microsoft.com/office/drawing/2014/main" id="{1904B30F-F306-41AE-A218-73F505EB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038600"/>
            <a:ext cx="6216993" cy="1143000"/>
          </a:xfrm>
          <a:prstGeom prst="rect">
            <a:avLst/>
          </a:prstGeom>
        </p:spPr>
      </p:pic>
    </p:spTree>
    <p:extLst>
      <p:ext uri="{BB962C8B-B14F-4D97-AF65-F5344CB8AC3E}">
        <p14:creationId xmlns:p14="http://schemas.microsoft.com/office/powerpoint/2010/main" val="12279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7856D-F309-4E34-92CB-6F54714EAB98}"/>
              </a:ext>
            </a:extLst>
          </p:cNvPr>
          <p:cNvSpPr>
            <a:spLocks noGrp="1"/>
          </p:cNvSpPr>
          <p:nvPr>
            <p:ph type="title"/>
          </p:nvPr>
        </p:nvSpPr>
        <p:spPr/>
        <p:txBody>
          <a:bodyPr/>
          <a:lstStyle/>
          <a:p>
            <a:r>
              <a:rPr lang="zh-CN" altLang="en-US" dirty="0"/>
              <a:t>束搜索</a:t>
            </a:r>
          </a:p>
        </p:txBody>
      </p:sp>
      <p:sp>
        <p:nvSpPr>
          <p:cNvPr id="3" name="内容占位符 2">
            <a:extLst>
              <a:ext uri="{FF2B5EF4-FFF2-40B4-BE49-F238E27FC236}">
                <a16:creationId xmlns:a16="http://schemas.microsoft.com/office/drawing/2014/main" id="{59999566-437A-44B0-BC77-45AE652F8AF0}"/>
              </a:ext>
            </a:extLst>
          </p:cNvPr>
          <p:cNvSpPr>
            <a:spLocks noGrp="1"/>
          </p:cNvSpPr>
          <p:nvPr>
            <p:ph sz="quarter" idx="1"/>
          </p:nvPr>
        </p:nvSpPr>
        <p:spPr/>
        <p:txBody>
          <a:bodyPr/>
          <a:lstStyle/>
          <a:p>
            <a:r>
              <a:rPr lang="zh-CN" altLang="en-US" dirty="0"/>
              <a:t>一种常用的减少搜索错误的启发式方法是束搜索（</a:t>
            </a:r>
            <a:r>
              <a:rPr lang="en-US" altLang="zh-CN" dirty="0"/>
              <a:t>Beam Search</a:t>
            </a:r>
            <a:r>
              <a:rPr lang="zh-CN" altLang="en-US" dirty="0"/>
              <a:t>）。</a:t>
            </a:r>
            <a:endParaRPr lang="en-US" altLang="zh-CN" dirty="0"/>
          </a:p>
          <a:p>
            <a:pPr lvl="1"/>
            <a:r>
              <a:rPr lang="zh-CN" altLang="en-US" dirty="0"/>
              <a:t>在每一步的生成中，生成</a:t>
            </a:r>
            <a:r>
              <a:rPr lang="en-US" altLang="zh-CN" dirty="0"/>
              <a:t>K </a:t>
            </a:r>
            <a:r>
              <a:rPr lang="zh-CN" altLang="en-US" dirty="0"/>
              <a:t>个最可能的前缀序列，其中</a:t>
            </a:r>
            <a:r>
              <a:rPr lang="en-US" altLang="zh-CN" dirty="0"/>
              <a:t>K </a:t>
            </a:r>
            <a:r>
              <a:rPr lang="zh-CN" altLang="en-US" dirty="0"/>
              <a:t>为束的大小（</a:t>
            </a:r>
            <a:r>
              <a:rPr lang="en-US" altLang="zh-CN" dirty="0"/>
              <a:t>Beam Size</a:t>
            </a:r>
            <a:r>
              <a:rPr lang="zh-CN" altLang="en-US" dirty="0"/>
              <a:t>），是一个超参数。</a:t>
            </a:r>
          </a:p>
        </p:txBody>
      </p:sp>
      <p:pic>
        <p:nvPicPr>
          <p:cNvPr id="5" name="图片 4">
            <a:extLst>
              <a:ext uri="{FF2B5EF4-FFF2-40B4-BE49-F238E27FC236}">
                <a16:creationId xmlns:a16="http://schemas.microsoft.com/office/drawing/2014/main" id="{E621265D-7A09-480E-A323-B4A8F6C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37110"/>
            <a:ext cx="4985788" cy="3026308"/>
          </a:xfrm>
          <a:prstGeom prst="rect">
            <a:avLst/>
          </a:prstGeom>
        </p:spPr>
      </p:pic>
    </p:spTree>
    <p:extLst>
      <p:ext uri="{BB962C8B-B14F-4D97-AF65-F5344CB8AC3E}">
        <p14:creationId xmlns:p14="http://schemas.microsoft.com/office/powerpoint/2010/main" val="10931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44C3-5286-47EC-B30D-C8028EE98C0D}"/>
              </a:ext>
            </a:extLst>
          </p:cNvPr>
          <p:cNvSpPr>
            <a:spLocks noGrp="1"/>
          </p:cNvSpPr>
          <p:nvPr>
            <p:ph type="title"/>
          </p:nvPr>
        </p:nvSpPr>
        <p:spPr/>
        <p:txBody>
          <a:bodyPr/>
          <a:lstStyle/>
          <a:p>
            <a:r>
              <a:rPr lang="en-US" altLang="zh-CN" dirty="0"/>
              <a:t>N</a:t>
            </a:r>
            <a:r>
              <a:rPr lang="zh-CN" altLang="en-US" dirty="0"/>
              <a:t>元统计模型</a:t>
            </a:r>
          </a:p>
        </p:txBody>
      </p:sp>
      <p:pic>
        <p:nvPicPr>
          <p:cNvPr id="5" name="内容占位符 4">
            <a:extLst>
              <a:ext uri="{FF2B5EF4-FFF2-40B4-BE49-F238E27FC236}">
                <a16:creationId xmlns:a16="http://schemas.microsoft.com/office/drawing/2014/main" id="{3E1271E5-4B06-4295-9EFF-26F1AE6F1D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295400"/>
            <a:ext cx="6689446" cy="2296946"/>
          </a:xfrm>
        </p:spPr>
      </p:pic>
      <p:pic>
        <p:nvPicPr>
          <p:cNvPr id="7" name="图片 6">
            <a:extLst>
              <a:ext uri="{FF2B5EF4-FFF2-40B4-BE49-F238E27FC236}">
                <a16:creationId xmlns:a16="http://schemas.microsoft.com/office/drawing/2014/main" id="{C2CA0D17-C0F9-4811-8719-2F8C64C3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343400"/>
            <a:ext cx="5115520" cy="990600"/>
          </a:xfrm>
          <a:prstGeom prst="rect">
            <a:avLst/>
          </a:prstGeom>
        </p:spPr>
      </p:pic>
    </p:spTree>
    <p:extLst>
      <p:ext uri="{BB962C8B-B14F-4D97-AF65-F5344CB8AC3E}">
        <p14:creationId xmlns:p14="http://schemas.microsoft.com/office/powerpoint/2010/main" val="22001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BE0D-1F78-4BC1-9B8E-39EA81C4CC3C}"/>
              </a:ext>
            </a:extLst>
          </p:cNvPr>
          <p:cNvSpPr>
            <a:spLocks noGrp="1"/>
          </p:cNvSpPr>
          <p:nvPr>
            <p:ph type="title"/>
          </p:nvPr>
        </p:nvSpPr>
        <p:spPr/>
        <p:txBody>
          <a:bodyPr/>
          <a:lstStyle/>
          <a:p>
            <a:r>
              <a:rPr lang="zh-CN" altLang="en-US" dirty="0"/>
              <a:t>平滑技术</a:t>
            </a:r>
          </a:p>
        </p:txBody>
      </p:sp>
      <p:sp>
        <p:nvSpPr>
          <p:cNvPr id="3" name="内容占位符 2">
            <a:extLst>
              <a:ext uri="{FF2B5EF4-FFF2-40B4-BE49-F238E27FC236}">
                <a16:creationId xmlns:a16="http://schemas.microsoft.com/office/drawing/2014/main" id="{1A24784E-54D6-421A-91CF-391EE84E1260}"/>
              </a:ext>
            </a:extLst>
          </p:cNvPr>
          <p:cNvSpPr>
            <a:spLocks noGrp="1"/>
          </p:cNvSpPr>
          <p:nvPr>
            <p:ph sz="quarter" idx="1"/>
          </p:nvPr>
        </p:nvSpPr>
        <p:spPr/>
        <p:txBody>
          <a:bodyPr/>
          <a:lstStyle/>
          <a:p>
            <a:r>
              <a:rPr lang="zh-CN" altLang="en-US" dirty="0"/>
              <a:t> </a:t>
            </a:r>
            <a:r>
              <a:rPr lang="en-US" altLang="zh-CN" dirty="0"/>
              <a:t>N</a:t>
            </a:r>
            <a:r>
              <a:rPr lang="zh-CN" altLang="en-US" dirty="0"/>
              <a:t>元模型的一个主要问题是</a:t>
            </a:r>
            <a:r>
              <a:rPr lang="zh-CN" altLang="en-US" dirty="0">
                <a:solidFill>
                  <a:srgbClr val="FF0000"/>
                </a:solidFill>
              </a:rPr>
              <a:t>数据稀疏问题</a:t>
            </a:r>
            <a:r>
              <a:rPr lang="zh-CN" altLang="en-US" dirty="0"/>
              <a:t>。</a:t>
            </a:r>
            <a:endParaRPr lang="en-US" altLang="zh-CN" dirty="0"/>
          </a:p>
          <a:p>
            <a:pPr lvl="1"/>
            <a:r>
              <a:rPr lang="zh-CN" altLang="en-US" dirty="0"/>
              <a:t>数据稀疏问题的一种解决方法是平滑技术（</a:t>
            </a:r>
            <a:r>
              <a:rPr lang="en-US" altLang="zh-CN" dirty="0"/>
              <a:t>Smoothing</a:t>
            </a:r>
            <a:r>
              <a:rPr lang="zh-CN" altLang="en-US" dirty="0"/>
              <a:t>），即给一些没有出现的词组合赋予一定先验概率。平滑技术是</a:t>
            </a:r>
            <a:r>
              <a:rPr lang="en-US" altLang="zh-CN" dirty="0"/>
              <a:t>N</a:t>
            </a:r>
            <a:r>
              <a:rPr lang="zh-CN" altLang="en-US" dirty="0"/>
              <a:t>元模型中的一项必不可少的技术，比如加法平滑的计算公式为：</a:t>
            </a:r>
            <a:endParaRPr lang="en-US" altLang="zh-CN" dirty="0"/>
          </a:p>
          <a:p>
            <a:pPr lvl="1"/>
            <a:endParaRPr lang="en-US" altLang="zh-CN" dirty="0"/>
          </a:p>
          <a:p>
            <a:pPr lvl="1"/>
            <a:endParaRPr lang="en-US" altLang="zh-CN" dirty="0"/>
          </a:p>
          <a:p>
            <a:pPr lvl="1"/>
            <a:endParaRPr lang="en-US" altLang="zh-CN" dirty="0"/>
          </a:p>
          <a:p>
            <a:pPr lvl="1"/>
            <a:r>
              <a:rPr lang="en-US" altLang="zh-CN" dirty="0"/>
              <a:t>δ = 1</a:t>
            </a:r>
            <a:r>
              <a:rPr lang="zh-CN" altLang="en-US" dirty="0"/>
              <a:t>时，称为</a:t>
            </a:r>
            <a:r>
              <a:rPr lang="zh-CN" altLang="en-US" dirty="0">
                <a:solidFill>
                  <a:srgbClr val="FF0000"/>
                </a:solidFill>
              </a:rPr>
              <a:t>加</a:t>
            </a:r>
            <a:r>
              <a:rPr lang="en-US" altLang="zh-CN" dirty="0">
                <a:solidFill>
                  <a:srgbClr val="FF0000"/>
                </a:solidFill>
              </a:rPr>
              <a:t>1</a:t>
            </a:r>
            <a:r>
              <a:rPr lang="zh-CN" altLang="en-US" dirty="0">
                <a:solidFill>
                  <a:srgbClr val="FF0000"/>
                </a:solidFill>
              </a:rPr>
              <a:t>平滑</a:t>
            </a:r>
            <a:r>
              <a:rPr lang="zh-CN" altLang="en-US" dirty="0"/>
              <a:t>。</a:t>
            </a:r>
          </a:p>
        </p:txBody>
      </p:sp>
      <p:pic>
        <p:nvPicPr>
          <p:cNvPr id="5" name="图片 4">
            <a:extLst>
              <a:ext uri="{FF2B5EF4-FFF2-40B4-BE49-F238E27FC236}">
                <a16:creationId xmlns:a16="http://schemas.microsoft.com/office/drawing/2014/main" id="{2ED16A46-4905-47CA-8776-0C620E045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0"/>
            <a:ext cx="5818459" cy="943330"/>
          </a:xfrm>
          <a:prstGeom prst="rect">
            <a:avLst/>
          </a:prstGeom>
        </p:spPr>
      </p:pic>
    </p:spTree>
    <p:extLst>
      <p:ext uri="{BB962C8B-B14F-4D97-AF65-F5344CB8AC3E}">
        <p14:creationId xmlns:p14="http://schemas.microsoft.com/office/powerpoint/2010/main" val="7878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CBC63-31F0-4C86-BB5B-429001E7E484}"/>
              </a:ext>
            </a:extLst>
          </p:cNvPr>
          <p:cNvSpPr>
            <a:spLocks noGrp="1"/>
          </p:cNvSpPr>
          <p:nvPr>
            <p:ph type="title"/>
          </p:nvPr>
        </p:nvSpPr>
        <p:spPr/>
        <p:txBody>
          <a:bodyPr/>
          <a:lstStyle/>
          <a:p>
            <a:r>
              <a:rPr lang="zh-CN" altLang="en-US" dirty="0"/>
              <a:t>深度序列模型</a:t>
            </a:r>
          </a:p>
        </p:txBody>
      </p:sp>
      <p:pic>
        <p:nvPicPr>
          <p:cNvPr id="9" name="内容占位符 8">
            <a:extLst>
              <a:ext uri="{FF2B5EF4-FFF2-40B4-BE49-F238E27FC236}">
                <a16:creationId xmlns:a16="http://schemas.microsoft.com/office/drawing/2014/main" id="{5D0BB9D4-D8FD-4ABA-B331-E29BAD4DC396}"/>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5062" y="1752600"/>
            <a:ext cx="6645275" cy="2460625"/>
          </a:xfrm>
        </p:spPr>
      </p:pic>
      <p:sp>
        <p:nvSpPr>
          <p:cNvPr id="10" name="矩形 9">
            <a:extLst>
              <a:ext uri="{FF2B5EF4-FFF2-40B4-BE49-F238E27FC236}">
                <a16:creationId xmlns:a16="http://schemas.microsoft.com/office/drawing/2014/main" id="{15312BAA-103F-45F0-8B03-0C9DCD283BF5}"/>
              </a:ext>
            </a:extLst>
          </p:cNvPr>
          <p:cNvSpPr/>
          <p:nvPr/>
        </p:nvSpPr>
        <p:spPr>
          <a:xfrm>
            <a:off x="1135062" y="4953000"/>
            <a:ext cx="7094538" cy="369332"/>
          </a:xfrm>
          <a:prstGeom prst="rect">
            <a:avLst/>
          </a:prstGeom>
        </p:spPr>
        <p:txBody>
          <a:bodyPr wrap="square">
            <a:spAutoFit/>
          </a:bodyPr>
          <a:lstStyle/>
          <a:p>
            <a:r>
              <a:rPr lang="zh-CN" altLang="en-US" dirty="0"/>
              <a:t>深度序列模型一般可以分为三个部分：嵌入层、特征层、输出层。</a:t>
            </a:r>
          </a:p>
        </p:txBody>
      </p:sp>
    </p:spTree>
    <p:extLst>
      <p:ext uri="{BB962C8B-B14F-4D97-AF65-F5344CB8AC3E}">
        <p14:creationId xmlns:p14="http://schemas.microsoft.com/office/powerpoint/2010/main" val="38380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62304-B2C1-40D6-BE50-F3983F30C19E}"/>
              </a:ext>
            </a:extLst>
          </p:cNvPr>
          <p:cNvSpPr>
            <a:spLocks noGrp="1"/>
          </p:cNvSpPr>
          <p:nvPr>
            <p:ph type="title"/>
          </p:nvPr>
        </p:nvSpPr>
        <p:spPr/>
        <p:txBody>
          <a:bodyPr/>
          <a:lstStyle/>
          <a:p>
            <a:r>
              <a:rPr lang="zh-CN" altLang="en-US" dirty="0"/>
              <a:t>嵌入层</a:t>
            </a:r>
          </a:p>
        </p:txBody>
      </p:sp>
      <p:pic>
        <p:nvPicPr>
          <p:cNvPr id="4" name="图片 3">
            <a:extLst>
              <a:ext uri="{FF2B5EF4-FFF2-40B4-BE49-F238E27FC236}">
                <a16:creationId xmlns:a16="http://schemas.microsoft.com/office/drawing/2014/main" id="{E0FAEDA6-6F23-4B33-9F4D-703F2AA4B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6684003" cy="1186574"/>
          </a:xfrm>
          <a:prstGeom prst="rect">
            <a:avLst/>
          </a:prstGeom>
        </p:spPr>
      </p:pic>
      <p:pic>
        <p:nvPicPr>
          <p:cNvPr id="6" name="图片 5">
            <a:extLst>
              <a:ext uri="{FF2B5EF4-FFF2-40B4-BE49-F238E27FC236}">
                <a16:creationId xmlns:a16="http://schemas.microsoft.com/office/drawing/2014/main" id="{CE1FB42F-9B27-4DD8-9C79-30ED750D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19400"/>
            <a:ext cx="4800726" cy="2171757"/>
          </a:xfrm>
          <a:prstGeom prst="rect">
            <a:avLst/>
          </a:prstGeom>
        </p:spPr>
      </p:pic>
      <p:pic>
        <p:nvPicPr>
          <p:cNvPr id="8" name="图片 7">
            <a:extLst>
              <a:ext uri="{FF2B5EF4-FFF2-40B4-BE49-F238E27FC236}">
                <a16:creationId xmlns:a16="http://schemas.microsoft.com/office/drawing/2014/main" id="{D114693E-9FB3-4C47-AFD0-EC118F20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89" y="5410200"/>
            <a:ext cx="5851224" cy="408225"/>
          </a:xfrm>
          <a:prstGeom prst="rect">
            <a:avLst/>
          </a:prstGeom>
        </p:spPr>
      </p:pic>
    </p:spTree>
    <p:extLst>
      <p:ext uri="{BB962C8B-B14F-4D97-AF65-F5344CB8AC3E}">
        <p14:creationId xmlns:p14="http://schemas.microsoft.com/office/powerpoint/2010/main" val="19894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3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分布式表示</a:t>
            </a:r>
            <a:br>
              <a:rPr lang="en-US" altLang="zh-CN" dirty="0"/>
            </a:br>
            <a:r>
              <a:rPr lang="en-US" altLang="zh-CN" sz="2100" dirty="0"/>
              <a:t>--</a:t>
            </a:r>
            <a:r>
              <a:rPr lang="zh-CN" altLang="en-US" sz="2100" dirty="0"/>
              <a:t>来自神经科学的证据</a:t>
            </a:r>
          </a:p>
        </p:txBody>
      </p:sp>
      <p:pic>
        <p:nvPicPr>
          <p:cNvPr id="2052" name="Picture 4" descr="http://i.dailymail.co.uk/i/pix/2016/04/27/17/33976AB500000578-0-The_models_show_brain_regions_related_to_meaning_of_visual_chara-a-81_14617742085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1666415"/>
            <a:ext cx="7467600" cy="39299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10673" y="5867400"/>
            <a:ext cx="5429250" cy="276999"/>
          </a:xfrm>
          <a:prstGeom prst="rect">
            <a:avLst/>
          </a:prstGeom>
        </p:spPr>
        <p:txBody>
          <a:bodyPr wrap="square">
            <a:spAutoFit/>
          </a:bodyPr>
          <a:lstStyle/>
          <a:p>
            <a:r>
              <a:rPr lang="zh-CN" altLang="en-US" sz="1200" dirty="0">
                <a:solidFill>
                  <a:schemeClr val="bg1">
                    <a:lumMod val="65000"/>
                  </a:schemeClr>
                </a:solidFill>
              </a:rPr>
              <a:t>http://www.nature.com/nature/journal/v532/n7600/full/nature17637.html</a:t>
            </a:r>
          </a:p>
        </p:txBody>
      </p:sp>
    </p:spTree>
    <p:extLst>
      <p:ext uri="{BB962C8B-B14F-4D97-AF65-F5344CB8AC3E}">
        <p14:creationId xmlns:p14="http://schemas.microsoft.com/office/powerpoint/2010/main" val="10514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ABBDC-286F-4C9D-81B7-FC44709BF463}"/>
              </a:ext>
            </a:extLst>
          </p:cNvPr>
          <p:cNvSpPr>
            <a:spLocks noGrp="1"/>
          </p:cNvSpPr>
          <p:nvPr>
            <p:ph type="title"/>
          </p:nvPr>
        </p:nvSpPr>
        <p:spPr/>
        <p:txBody>
          <a:bodyPr/>
          <a:lstStyle/>
          <a:p>
            <a:r>
              <a:rPr lang="zh-CN" altLang="en-US" dirty="0"/>
              <a:t>序列数据</a:t>
            </a:r>
          </a:p>
        </p:txBody>
      </p:sp>
      <p:sp>
        <p:nvSpPr>
          <p:cNvPr id="3" name="内容占位符 2">
            <a:extLst>
              <a:ext uri="{FF2B5EF4-FFF2-40B4-BE49-F238E27FC236}">
                <a16:creationId xmlns:a16="http://schemas.microsoft.com/office/drawing/2014/main" id="{95C5EA37-E32B-456D-8F98-DE23AC607177}"/>
              </a:ext>
            </a:extLst>
          </p:cNvPr>
          <p:cNvSpPr>
            <a:spLocks noGrp="1"/>
          </p:cNvSpPr>
          <p:nvPr>
            <p:ph sz="quarter" idx="1"/>
          </p:nvPr>
        </p:nvSpPr>
        <p:spPr/>
        <p:txBody>
          <a:bodyPr/>
          <a:lstStyle/>
          <a:p>
            <a:r>
              <a:rPr lang="zh-CN" altLang="en-US" dirty="0"/>
              <a:t>在深度学习的应用中，有很多数据是以序列的形式存在，比如声音、语言、视频、</a:t>
            </a:r>
            <a:r>
              <a:rPr lang="en-US" altLang="zh-CN" dirty="0"/>
              <a:t>DNA</a:t>
            </a:r>
            <a:r>
              <a:rPr lang="zh-CN" altLang="en-US" dirty="0"/>
              <a:t>序列或者其它的时序数据等。</a:t>
            </a:r>
            <a:endParaRPr lang="en-US" altLang="zh-CN" dirty="0"/>
          </a:p>
          <a:p>
            <a:endParaRPr lang="zh-CN" altLang="en-US" dirty="0"/>
          </a:p>
        </p:txBody>
      </p:sp>
    </p:spTree>
    <p:extLst>
      <p:ext uri="{BB962C8B-B14F-4D97-AF65-F5344CB8AC3E}">
        <p14:creationId xmlns:p14="http://schemas.microsoft.com/office/powerpoint/2010/main" val="324924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152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29FF5-7376-49A8-840C-B522117FE605}"/>
              </a:ext>
            </a:extLst>
          </p:cNvPr>
          <p:cNvSpPr>
            <a:spLocks noGrp="1"/>
          </p:cNvSpPr>
          <p:nvPr>
            <p:ph type="title"/>
          </p:nvPr>
        </p:nvSpPr>
        <p:spPr/>
        <p:txBody>
          <a:bodyPr/>
          <a:lstStyle/>
          <a:p>
            <a:r>
              <a:rPr lang="zh-CN" altLang="en-US" dirty="0"/>
              <a:t>特征层</a:t>
            </a:r>
          </a:p>
        </p:txBody>
      </p:sp>
      <p:sp>
        <p:nvSpPr>
          <p:cNvPr id="3" name="内容占位符 2">
            <a:extLst>
              <a:ext uri="{FF2B5EF4-FFF2-40B4-BE49-F238E27FC236}">
                <a16:creationId xmlns:a16="http://schemas.microsoft.com/office/drawing/2014/main" id="{DEA31573-6E02-4BF8-9C48-C72B10FD3C4F}"/>
              </a:ext>
            </a:extLst>
          </p:cNvPr>
          <p:cNvSpPr>
            <a:spLocks noGrp="1"/>
          </p:cNvSpPr>
          <p:nvPr>
            <p:ph sz="quarter" idx="1"/>
          </p:nvPr>
        </p:nvSpPr>
        <p:spPr/>
        <p:txBody>
          <a:bodyPr/>
          <a:lstStyle/>
          <a:p>
            <a:r>
              <a:rPr lang="zh-CN" altLang="en-US" dirty="0"/>
              <a:t>特征层可以通过不同类型的神经网络来实现，比如前馈神经网络和循环神经网络。常见的网络类型有以下三种：</a:t>
            </a:r>
          </a:p>
        </p:txBody>
      </p:sp>
      <p:pic>
        <p:nvPicPr>
          <p:cNvPr id="5" name="图片 4">
            <a:extLst>
              <a:ext uri="{FF2B5EF4-FFF2-40B4-BE49-F238E27FC236}">
                <a16:creationId xmlns:a16="http://schemas.microsoft.com/office/drawing/2014/main" id="{7756AB4E-A327-45E4-AE78-4BEC3E863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6596915" cy="1975809"/>
          </a:xfrm>
          <a:prstGeom prst="rect">
            <a:avLst/>
          </a:prstGeom>
        </p:spPr>
      </p:pic>
    </p:spTree>
    <p:extLst>
      <p:ext uri="{BB962C8B-B14F-4D97-AF65-F5344CB8AC3E}">
        <p14:creationId xmlns:p14="http://schemas.microsoft.com/office/powerpoint/2010/main" val="281892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pic>
        <p:nvPicPr>
          <p:cNvPr id="6" name="图片 5">
            <a:extLst>
              <a:ext uri="{FF2B5EF4-FFF2-40B4-BE49-F238E27FC236}">
                <a16:creationId xmlns:a16="http://schemas.microsoft.com/office/drawing/2014/main" id="{36433EAF-457B-4104-817A-E8E21D59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94709"/>
            <a:ext cx="6673117" cy="3668582"/>
          </a:xfrm>
          <a:prstGeom prst="rect">
            <a:avLst/>
          </a:prstGeom>
        </p:spPr>
      </p:pic>
    </p:spTree>
    <p:extLst>
      <p:ext uri="{BB962C8B-B14F-4D97-AF65-F5344CB8AC3E}">
        <p14:creationId xmlns:p14="http://schemas.microsoft.com/office/powerpoint/2010/main" val="159150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211C0-A470-4DF8-8534-265B414A47DE}"/>
              </a:ext>
            </a:extLst>
          </p:cNvPr>
          <p:cNvSpPr>
            <a:spLocks noGrp="1"/>
          </p:cNvSpPr>
          <p:nvPr>
            <p:ph type="title"/>
          </p:nvPr>
        </p:nvSpPr>
        <p:spPr/>
        <p:txBody>
          <a:bodyPr/>
          <a:lstStyle/>
          <a:p>
            <a:r>
              <a:rPr lang="zh-CN" altLang="en-US" dirty="0"/>
              <a:t>前馈神经网络模型</a:t>
            </a:r>
          </a:p>
        </p:txBody>
      </p:sp>
      <p:pic>
        <p:nvPicPr>
          <p:cNvPr id="4" name="图片 3">
            <a:extLst>
              <a:ext uri="{FF2B5EF4-FFF2-40B4-BE49-F238E27FC236}">
                <a16:creationId xmlns:a16="http://schemas.microsoft.com/office/drawing/2014/main" id="{4E6F27A1-F08C-460F-9D57-7C4D60FC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218" y="1589266"/>
            <a:ext cx="4577563" cy="3679468"/>
          </a:xfrm>
          <a:prstGeom prst="rect">
            <a:avLst/>
          </a:prstGeom>
        </p:spPr>
      </p:pic>
    </p:spTree>
    <p:extLst>
      <p:ext uri="{BB962C8B-B14F-4D97-AF65-F5344CB8AC3E}">
        <p14:creationId xmlns:p14="http://schemas.microsoft.com/office/powerpoint/2010/main" val="189245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sp>
        <p:nvSpPr>
          <p:cNvPr id="5" name="内容占位符 4">
            <a:extLst>
              <a:ext uri="{FF2B5EF4-FFF2-40B4-BE49-F238E27FC236}">
                <a16:creationId xmlns:a16="http://schemas.microsoft.com/office/drawing/2014/main" id="{6614BA37-8674-4630-A31C-C314E4AFFFDC}"/>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前馈网络模型和循环网络模型的不同之处在于循环神经网络利用隐藏状态来记录以前所有时刻的信息，而前馈神经网络只能接受前</a:t>
            </a:r>
            <a:r>
              <a:rPr lang="en-US" altLang="zh-CN" dirty="0"/>
              <a:t>n − 1</a:t>
            </a:r>
            <a:r>
              <a:rPr lang="zh-CN" altLang="en-US" dirty="0"/>
              <a:t>个时刻的信息。</a:t>
            </a:r>
          </a:p>
        </p:txBody>
      </p:sp>
      <p:pic>
        <p:nvPicPr>
          <p:cNvPr id="4" name="图片 3">
            <a:extLst>
              <a:ext uri="{FF2B5EF4-FFF2-40B4-BE49-F238E27FC236}">
                <a16:creationId xmlns:a16="http://schemas.microsoft.com/office/drawing/2014/main" id="{29837D0F-DE7A-4D89-8400-C787AAB6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4102"/>
            <a:ext cx="6765648" cy="1796190"/>
          </a:xfrm>
          <a:prstGeom prst="rect">
            <a:avLst/>
          </a:prstGeom>
        </p:spPr>
      </p:pic>
    </p:spTree>
    <p:extLst>
      <p:ext uri="{BB962C8B-B14F-4D97-AF65-F5344CB8AC3E}">
        <p14:creationId xmlns:p14="http://schemas.microsoft.com/office/powerpoint/2010/main" val="345087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8B191-658B-451D-ADA5-16D07EA668D8}"/>
              </a:ext>
            </a:extLst>
          </p:cNvPr>
          <p:cNvSpPr>
            <a:spLocks noGrp="1"/>
          </p:cNvSpPr>
          <p:nvPr>
            <p:ph type="title"/>
          </p:nvPr>
        </p:nvSpPr>
        <p:spPr/>
        <p:txBody>
          <a:bodyPr/>
          <a:lstStyle/>
          <a:p>
            <a:r>
              <a:rPr lang="zh-CN" altLang="en-US" dirty="0"/>
              <a:t>输出层 </a:t>
            </a:r>
          </a:p>
        </p:txBody>
      </p:sp>
      <p:sp>
        <p:nvSpPr>
          <p:cNvPr id="3" name="内容占位符 2">
            <a:extLst>
              <a:ext uri="{FF2B5EF4-FFF2-40B4-BE49-F238E27FC236}">
                <a16:creationId xmlns:a16="http://schemas.microsoft.com/office/drawing/2014/main" id="{0C84E6B9-DD1E-4701-846D-40C6002207F0}"/>
              </a:ext>
            </a:extLst>
          </p:cNvPr>
          <p:cNvSpPr>
            <a:spLocks noGrp="1"/>
          </p:cNvSpPr>
          <p:nvPr>
            <p:ph sz="quarter" idx="1"/>
          </p:nvPr>
        </p:nvSpPr>
        <p:spPr/>
        <p:txBody>
          <a:bodyPr/>
          <a:lstStyle/>
          <a:p>
            <a:r>
              <a:rPr lang="zh-CN" altLang="en-US" dirty="0"/>
              <a:t>输出层为一般使用</a:t>
            </a:r>
            <a:r>
              <a:rPr lang="en-US" altLang="zh-CN" dirty="0"/>
              <a:t>softmax</a:t>
            </a:r>
            <a:r>
              <a:rPr lang="zh-CN" altLang="en-US" dirty="0"/>
              <a:t>分类器，接受历史信息的向量表示，输出为词表中每个词的后验概率。</a:t>
            </a:r>
          </a:p>
        </p:txBody>
      </p:sp>
      <p:pic>
        <p:nvPicPr>
          <p:cNvPr id="5" name="图片 4">
            <a:extLst>
              <a:ext uri="{FF2B5EF4-FFF2-40B4-BE49-F238E27FC236}">
                <a16:creationId xmlns:a16="http://schemas.microsoft.com/office/drawing/2014/main" id="{98AB5D0A-995C-40E4-8AA5-697586C2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200400"/>
            <a:ext cx="3269270" cy="960674"/>
          </a:xfrm>
          <a:prstGeom prst="rect">
            <a:avLst/>
          </a:prstGeom>
        </p:spPr>
      </p:pic>
    </p:spTree>
    <p:extLst>
      <p:ext uri="{BB962C8B-B14F-4D97-AF65-F5344CB8AC3E}">
        <p14:creationId xmlns:p14="http://schemas.microsoft.com/office/powerpoint/2010/main" val="151455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0EB54-4C2D-4FC3-AC1F-D9992C8C77AF}"/>
              </a:ext>
            </a:extLst>
          </p:cNvPr>
          <p:cNvSpPr>
            <a:spLocks noGrp="1"/>
          </p:cNvSpPr>
          <p:nvPr>
            <p:ph type="title"/>
          </p:nvPr>
        </p:nvSpPr>
        <p:spPr/>
        <p:txBody>
          <a:bodyPr/>
          <a:lstStyle/>
          <a:p>
            <a:r>
              <a:rPr lang="zh-CN" altLang="en-US" dirty="0"/>
              <a:t>循环神经网络模型</a:t>
            </a:r>
          </a:p>
        </p:txBody>
      </p:sp>
      <p:pic>
        <p:nvPicPr>
          <p:cNvPr id="4" name="图片 3">
            <a:extLst>
              <a:ext uri="{FF2B5EF4-FFF2-40B4-BE49-F238E27FC236}">
                <a16:creationId xmlns:a16="http://schemas.microsoft.com/office/drawing/2014/main" id="{B29ACBFB-B99B-4349-9FCF-02EE6EA6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52600"/>
            <a:ext cx="4104022" cy="3576051"/>
          </a:xfrm>
          <a:prstGeom prst="rect">
            <a:avLst/>
          </a:prstGeom>
        </p:spPr>
      </p:pic>
    </p:spTree>
    <p:extLst>
      <p:ext uri="{BB962C8B-B14F-4D97-AF65-F5344CB8AC3E}">
        <p14:creationId xmlns:p14="http://schemas.microsoft.com/office/powerpoint/2010/main" val="119639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DA3FA-953B-4173-9BE1-16D16420519D}"/>
              </a:ext>
            </a:extLst>
          </p:cNvPr>
          <p:cNvSpPr>
            <a:spLocks noGrp="1"/>
          </p:cNvSpPr>
          <p:nvPr>
            <p:ph type="ctrTitle"/>
          </p:nvPr>
        </p:nvSpPr>
        <p:spPr/>
        <p:txBody>
          <a:bodyPr/>
          <a:lstStyle/>
          <a:p>
            <a:r>
              <a:rPr lang="zh-CN" altLang="en-US" dirty="0"/>
              <a:t>评价方法</a:t>
            </a:r>
          </a:p>
        </p:txBody>
      </p:sp>
    </p:spTree>
    <p:extLst>
      <p:ext uri="{BB962C8B-B14F-4D97-AF65-F5344CB8AC3E}">
        <p14:creationId xmlns:p14="http://schemas.microsoft.com/office/powerpoint/2010/main" val="35820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5F930-658F-4D99-9BDC-62089D115400}"/>
              </a:ext>
            </a:extLst>
          </p:cNvPr>
          <p:cNvSpPr>
            <a:spLocks noGrp="1"/>
          </p:cNvSpPr>
          <p:nvPr>
            <p:ph type="title"/>
          </p:nvPr>
        </p:nvSpPr>
        <p:spPr/>
        <p:txBody>
          <a:bodyPr/>
          <a:lstStyle/>
          <a:p>
            <a:r>
              <a:rPr lang="zh-CN" altLang="en-US" dirty="0"/>
              <a:t>困惑度</a:t>
            </a:r>
          </a:p>
        </p:txBody>
      </p:sp>
      <p:sp>
        <p:nvSpPr>
          <p:cNvPr id="3" name="内容占位符 2">
            <a:extLst>
              <a:ext uri="{FF2B5EF4-FFF2-40B4-BE49-F238E27FC236}">
                <a16:creationId xmlns:a16="http://schemas.microsoft.com/office/drawing/2014/main" id="{2F942E38-9A6C-4AE2-9A6F-2339A932FD8B}"/>
              </a:ext>
            </a:extLst>
          </p:cNvPr>
          <p:cNvSpPr>
            <a:spLocks noGrp="1"/>
          </p:cNvSpPr>
          <p:nvPr>
            <p:ph sz="quarter" idx="1"/>
          </p:nvPr>
        </p:nvSpPr>
        <p:spPr/>
        <p:txBody>
          <a:bodyPr/>
          <a:lstStyle/>
          <a:p>
            <a:r>
              <a:rPr lang="zh-CN" altLang="en-US" dirty="0"/>
              <a:t>困惑度（</a:t>
            </a:r>
            <a:r>
              <a:rPr lang="en-US" altLang="zh-CN" dirty="0"/>
              <a:t>Perplexity</a:t>
            </a:r>
            <a:r>
              <a:rPr lang="zh-CN" altLang="en-US" dirty="0"/>
              <a:t>）是信息论的一个概念，可以用来衡量一个分布的不确定性。</a:t>
            </a:r>
            <a:endParaRPr lang="en-US" altLang="zh-CN" dirty="0"/>
          </a:p>
          <a:p>
            <a:r>
              <a:rPr lang="zh-CN" altLang="en-US" dirty="0"/>
              <a:t>给定一个测试文本集合，一个好的序列生成模型应该使得测试集合中的句子的联合概率尽可能高。</a:t>
            </a:r>
          </a:p>
        </p:txBody>
      </p:sp>
    </p:spTree>
    <p:extLst>
      <p:ext uri="{BB962C8B-B14F-4D97-AF65-F5344CB8AC3E}">
        <p14:creationId xmlns:p14="http://schemas.microsoft.com/office/powerpoint/2010/main" val="31683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F10E-C148-4FB0-805E-886A70C7E963}"/>
              </a:ext>
            </a:extLst>
          </p:cNvPr>
          <p:cNvSpPr>
            <a:spLocks noGrp="1"/>
          </p:cNvSpPr>
          <p:nvPr>
            <p:ph type="title"/>
          </p:nvPr>
        </p:nvSpPr>
        <p:spPr/>
        <p:txBody>
          <a:bodyPr/>
          <a:lstStyle/>
          <a:p>
            <a:r>
              <a:rPr lang="zh-CN" altLang="en-US" dirty="0"/>
              <a:t>困惑度</a:t>
            </a:r>
          </a:p>
        </p:txBody>
      </p:sp>
      <p:pic>
        <p:nvPicPr>
          <p:cNvPr id="3" name="图片 2">
            <a:extLst>
              <a:ext uri="{FF2B5EF4-FFF2-40B4-BE49-F238E27FC236}">
                <a16:creationId xmlns:a16="http://schemas.microsoft.com/office/drawing/2014/main" id="{F9E53E81-AF48-4627-812A-804CB0FA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67" y="1447800"/>
            <a:ext cx="6869065" cy="4795283"/>
          </a:xfrm>
          <a:prstGeom prst="rect">
            <a:avLst/>
          </a:prstGeom>
        </p:spPr>
      </p:pic>
    </p:spTree>
    <p:extLst>
      <p:ext uri="{BB962C8B-B14F-4D97-AF65-F5344CB8AC3E}">
        <p14:creationId xmlns:p14="http://schemas.microsoft.com/office/powerpoint/2010/main" val="7640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AF82-44C4-403F-9E0B-957E7696D627}"/>
              </a:ext>
            </a:extLst>
          </p:cNvPr>
          <p:cNvSpPr>
            <a:spLocks noGrp="1"/>
          </p:cNvSpPr>
          <p:nvPr>
            <p:ph type="title"/>
          </p:nvPr>
        </p:nvSpPr>
        <p:spPr/>
        <p:txBody>
          <a:bodyPr/>
          <a:lstStyle/>
          <a:p>
            <a:r>
              <a:rPr lang="zh-CN" altLang="en-US" dirty="0"/>
              <a:t>序列数据的潜在规律</a:t>
            </a:r>
          </a:p>
        </p:txBody>
      </p:sp>
      <p:sp>
        <p:nvSpPr>
          <p:cNvPr id="3" name="内容占位符 2">
            <a:extLst>
              <a:ext uri="{FF2B5EF4-FFF2-40B4-BE49-F238E27FC236}">
                <a16:creationId xmlns:a16="http://schemas.microsoft.com/office/drawing/2014/main" id="{C84C8F0C-81D9-4F83-8CA7-6F8961C0DE27}"/>
              </a:ext>
            </a:extLst>
          </p:cNvPr>
          <p:cNvSpPr>
            <a:spLocks noGrp="1"/>
          </p:cNvSpPr>
          <p:nvPr>
            <p:ph sz="quarter" idx="1"/>
          </p:nvPr>
        </p:nvSpPr>
        <p:spPr/>
        <p:txBody>
          <a:bodyPr/>
          <a:lstStyle/>
          <a:p>
            <a:r>
              <a:rPr lang="zh-CN" altLang="en-US" dirty="0"/>
              <a:t>以自然语言为例，</a:t>
            </a:r>
            <a:endParaRPr lang="en-US" altLang="zh-CN" dirty="0"/>
          </a:p>
          <a:p>
            <a:endParaRPr lang="en-US" altLang="zh-CN" dirty="0"/>
          </a:p>
          <a:p>
            <a:endParaRPr lang="en-US" altLang="zh-CN" dirty="0"/>
          </a:p>
          <a:p>
            <a:endParaRPr lang="en-US" altLang="zh-CN" dirty="0"/>
          </a:p>
          <a:p>
            <a:endParaRPr lang="en-US" altLang="zh-CN" dirty="0"/>
          </a:p>
          <a:p>
            <a:r>
              <a:rPr lang="zh-CN" altLang="en-US" dirty="0"/>
              <a:t>后一个句子在人脑的语义整合时需要更多的处理时间，更不符合自然语言规则。</a:t>
            </a:r>
          </a:p>
          <a:p>
            <a:r>
              <a:rPr lang="zh-CN" altLang="en-US" dirty="0"/>
              <a:t>规则是什么？</a:t>
            </a:r>
          </a:p>
        </p:txBody>
      </p:sp>
      <p:pic>
        <p:nvPicPr>
          <p:cNvPr id="5" name="图片 4">
            <a:extLst>
              <a:ext uri="{FF2B5EF4-FFF2-40B4-BE49-F238E27FC236}">
                <a16:creationId xmlns:a16="http://schemas.microsoft.com/office/drawing/2014/main" id="{B0A9BFC9-7C8B-44EB-9859-5573E203A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57400"/>
            <a:ext cx="2707124" cy="1428760"/>
          </a:xfrm>
          <a:prstGeom prst="rect">
            <a:avLst/>
          </a:prstGeom>
        </p:spPr>
      </p:pic>
    </p:spTree>
    <p:extLst>
      <p:ext uri="{BB962C8B-B14F-4D97-AF65-F5344CB8AC3E}">
        <p14:creationId xmlns:p14="http://schemas.microsoft.com/office/powerpoint/2010/main" val="21889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51CDA-9D83-4C3B-BC59-804AF1D4368E}"/>
              </a:ext>
            </a:extLst>
          </p:cNvPr>
          <p:cNvSpPr>
            <a:spLocks noGrp="1"/>
          </p:cNvSpPr>
          <p:nvPr>
            <p:ph type="title"/>
          </p:nvPr>
        </p:nvSpPr>
        <p:spPr/>
        <p:txBody>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6A4BA6-4849-4630-BCA5-A11E5E91EDFC}"/>
              </a:ext>
            </a:extLst>
          </p:cNvPr>
          <p:cNvSpPr>
            <a:spLocks noGrp="1"/>
          </p:cNvSpPr>
          <p:nvPr>
            <p:ph sz="quarter" idx="1"/>
          </p:nvPr>
        </p:nvSpPr>
        <p:spPr/>
        <p:txBody>
          <a:bodyPr/>
          <a:lstStyle/>
          <a:p>
            <a:r>
              <a:rPr lang="en-US" altLang="zh-CN" dirty="0"/>
              <a:t>BLEU</a:t>
            </a:r>
            <a:r>
              <a:rPr lang="zh-CN" altLang="en-US" dirty="0"/>
              <a:t>（</a:t>
            </a:r>
            <a:r>
              <a:rPr lang="en-US" altLang="zh-CN" dirty="0"/>
              <a:t>Bilingual Evaluation Understudy</a:t>
            </a:r>
            <a:r>
              <a:rPr lang="zh-CN" altLang="en-US" dirty="0"/>
              <a:t>）是衡量模型生成序列和参考序列之间的</a:t>
            </a:r>
            <a:r>
              <a:rPr lang="en-US" altLang="zh-CN" dirty="0"/>
              <a:t>N</a:t>
            </a:r>
            <a:r>
              <a:rPr lang="zh-CN" altLang="en-US" dirty="0"/>
              <a:t>元词组（</a:t>
            </a:r>
            <a:r>
              <a:rPr lang="en-US" altLang="zh-CN" dirty="0"/>
              <a:t>N-Gram</a:t>
            </a:r>
            <a:r>
              <a:rPr lang="zh-CN" altLang="en-US" dirty="0"/>
              <a:t>）的重合度，最早用来评价机器翻译模型的质量，目前也广泛应用在各种序列生成任务中。</a:t>
            </a:r>
          </a:p>
        </p:txBody>
      </p:sp>
    </p:spTree>
    <p:extLst>
      <p:ext uri="{BB962C8B-B14F-4D97-AF65-F5344CB8AC3E}">
        <p14:creationId xmlns:p14="http://schemas.microsoft.com/office/powerpoint/2010/main" val="1834690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E23C-63E6-4244-AB48-361E71C71ED6}"/>
              </a:ext>
            </a:extLst>
          </p:cNvPr>
          <p:cNvSpPr>
            <a:spLocks noGrp="1"/>
          </p:cNvSpPr>
          <p:nvPr>
            <p:ph type="title"/>
          </p:nvPr>
        </p:nvSpPr>
        <p:spPr/>
        <p:txBody>
          <a:bodyPr/>
          <a:lstStyle/>
          <a:p>
            <a:r>
              <a:rPr lang="en-US" altLang="zh-CN" dirty="0"/>
              <a:t>BLEU</a:t>
            </a:r>
            <a:endParaRPr lang="zh-CN" altLang="en-US" dirty="0"/>
          </a:p>
        </p:txBody>
      </p:sp>
      <p:pic>
        <p:nvPicPr>
          <p:cNvPr id="5" name="内容占位符 4">
            <a:extLst>
              <a:ext uri="{FF2B5EF4-FFF2-40B4-BE49-F238E27FC236}">
                <a16:creationId xmlns:a16="http://schemas.microsoft.com/office/drawing/2014/main" id="{23736421-B87C-48B3-B35D-C6D7928D292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6391" y="1295400"/>
            <a:ext cx="6711218" cy="2873904"/>
          </a:xfrm>
        </p:spPr>
      </p:pic>
      <p:pic>
        <p:nvPicPr>
          <p:cNvPr id="7" name="图片 6">
            <a:extLst>
              <a:ext uri="{FF2B5EF4-FFF2-40B4-BE49-F238E27FC236}">
                <a16:creationId xmlns:a16="http://schemas.microsoft.com/office/drawing/2014/main" id="{E33D5520-EAD6-470B-AF2C-F78F2391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44" y="4169304"/>
            <a:ext cx="6607801" cy="1202903"/>
          </a:xfrm>
          <a:prstGeom prst="rect">
            <a:avLst/>
          </a:prstGeom>
        </p:spPr>
      </p:pic>
      <p:pic>
        <p:nvPicPr>
          <p:cNvPr id="9" name="图片 8">
            <a:extLst>
              <a:ext uri="{FF2B5EF4-FFF2-40B4-BE49-F238E27FC236}">
                <a16:creationId xmlns:a16="http://schemas.microsoft.com/office/drawing/2014/main" id="{57CC1CF4-79FE-4DA7-A2F5-78D75F2E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714" y="5486400"/>
            <a:ext cx="3374660" cy="805564"/>
          </a:xfrm>
          <a:prstGeom prst="rect">
            <a:avLst/>
          </a:prstGeom>
        </p:spPr>
      </p:pic>
    </p:spTree>
    <p:extLst>
      <p:ext uri="{BB962C8B-B14F-4D97-AF65-F5344CB8AC3E}">
        <p14:creationId xmlns:p14="http://schemas.microsoft.com/office/powerpoint/2010/main" val="36630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5B82A-86E1-40AE-AD4D-F2A8B8BC7826}"/>
              </a:ext>
            </a:extLst>
          </p:cNvPr>
          <p:cNvSpPr>
            <a:spLocks noGrp="1"/>
          </p:cNvSpPr>
          <p:nvPr>
            <p:ph type="title"/>
          </p:nvPr>
        </p:nvSpPr>
        <p:spPr/>
        <p:txBody>
          <a:bodyPr/>
          <a:lstStyle/>
          <a:p>
            <a:r>
              <a:rPr lang="en-US" altLang="zh-CN" dirty="0"/>
              <a:t>ROUGE</a:t>
            </a:r>
            <a:endParaRPr lang="zh-CN" altLang="en-US" dirty="0"/>
          </a:p>
        </p:txBody>
      </p:sp>
      <p:sp>
        <p:nvSpPr>
          <p:cNvPr id="3" name="内容占位符 2">
            <a:extLst>
              <a:ext uri="{FF2B5EF4-FFF2-40B4-BE49-F238E27FC236}">
                <a16:creationId xmlns:a16="http://schemas.microsoft.com/office/drawing/2014/main" id="{94F502A4-464C-469F-928E-99CE85F89A84}"/>
              </a:ext>
            </a:extLst>
          </p:cNvPr>
          <p:cNvSpPr>
            <a:spLocks noGrp="1"/>
          </p:cNvSpPr>
          <p:nvPr>
            <p:ph sz="quarter" idx="1"/>
          </p:nvPr>
        </p:nvSpPr>
        <p:spPr/>
        <p:txBody>
          <a:bodyPr/>
          <a:lstStyle/>
          <a:p>
            <a:r>
              <a:rPr lang="en-US" altLang="zh-CN" dirty="0"/>
              <a:t>ROUGE</a:t>
            </a:r>
            <a:r>
              <a:rPr lang="zh-CN" altLang="en-US" dirty="0"/>
              <a:t>（</a:t>
            </a:r>
            <a:r>
              <a:rPr lang="en-US" altLang="zh-CN" dirty="0"/>
              <a:t>Recall-Oriented Understudy for </a:t>
            </a:r>
            <a:r>
              <a:rPr lang="en-US" altLang="zh-CN" dirty="0" err="1"/>
              <a:t>Gisting</a:t>
            </a:r>
            <a:r>
              <a:rPr lang="en-US" altLang="zh-CN" dirty="0"/>
              <a:t> Evaluation</a:t>
            </a:r>
            <a:r>
              <a:rPr lang="zh-CN" altLang="en-US" dirty="0"/>
              <a:t>）最早应用于文本摘要领域。和 </a:t>
            </a:r>
            <a:r>
              <a:rPr lang="en-US" altLang="zh-CN" dirty="0"/>
              <a:t>BLEU</a:t>
            </a:r>
            <a:r>
              <a:rPr lang="zh-CN" altLang="en-US" dirty="0"/>
              <a:t>类似，但</a:t>
            </a:r>
            <a:r>
              <a:rPr lang="en-US" altLang="zh-CN" dirty="0"/>
              <a:t>ROUGE</a:t>
            </a:r>
            <a:r>
              <a:rPr lang="zh-CN" altLang="en-US" dirty="0"/>
              <a:t>计算的是召回率（</a:t>
            </a:r>
            <a:r>
              <a:rPr lang="en-US" altLang="zh-CN" dirty="0"/>
              <a:t>Recall</a:t>
            </a:r>
            <a:r>
              <a:rPr lang="zh-CN" altLang="en-US" dirty="0"/>
              <a:t>）。</a:t>
            </a:r>
          </a:p>
        </p:txBody>
      </p:sp>
      <p:pic>
        <p:nvPicPr>
          <p:cNvPr id="5" name="图片 4">
            <a:extLst>
              <a:ext uri="{FF2B5EF4-FFF2-40B4-BE49-F238E27FC236}">
                <a16:creationId xmlns:a16="http://schemas.microsoft.com/office/drawing/2014/main" id="{1AB7E938-8A08-44BB-B0DF-0467FB332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35458"/>
            <a:ext cx="6705775" cy="2797702"/>
          </a:xfrm>
          <a:prstGeom prst="rect">
            <a:avLst/>
          </a:prstGeom>
        </p:spPr>
      </p:pic>
    </p:spTree>
    <p:extLst>
      <p:ext uri="{BB962C8B-B14F-4D97-AF65-F5344CB8AC3E}">
        <p14:creationId xmlns:p14="http://schemas.microsoft.com/office/powerpoint/2010/main" val="22938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68BFA-5AAD-4779-848C-B22D476D5DA2}"/>
              </a:ext>
            </a:extLst>
          </p:cNvPr>
          <p:cNvSpPr>
            <a:spLocks noGrp="1"/>
          </p:cNvSpPr>
          <p:nvPr>
            <p:ph type="ctrTitle"/>
          </p:nvPr>
        </p:nvSpPr>
        <p:spPr/>
        <p:txBody>
          <a:bodyPr/>
          <a:lstStyle/>
          <a:p>
            <a:r>
              <a:rPr lang="zh-CN" altLang="en-US" dirty="0"/>
              <a:t>序列到序列模型</a:t>
            </a:r>
          </a:p>
        </p:txBody>
      </p:sp>
    </p:spTree>
    <p:extLst>
      <p:ext uri="{BB962C8B-B14F-4D97-AF65-F5344CB8AC3E}">
        <p14:creationId xmlns:p14="http://schemas.microsoft.com/office/powerpoint/2010/main" val="22223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741C-B79F-45D4-A7AE-E9B82196CABF}"/>
              </a:ext>
            </a:extLst>
          </p:cNvPr>
          <p:cNvSpPr>
            <a:spLocks noGrp="1"/>
          </p:cNvSpPr>
          <p:nvPr>
            <p:ph type="title"/>
          </p:nvPr>
        </p:nvSpPr>
        <p:spPr/>
        <p:txBody>
          <a:bodyPr/>
          <a:lstStyle/>
          <a:p>
            <a:r>
              <a:rPr lang="zh-CN" altLang="en-US" dirty="0"/>
              <a:t>序列到序列模型</a:t>
            </a:r>
          </a:p>
        </p:txBody>
      </p:sp>
      <p:pic>
        <p:nvPicPr>
          <p:cNvPr id="5" name="内容占位符 4">
            <a:extLst>
              <a:ext uri="{FF2B5EF4-FFF2-40B4-BE49-F238E27FC236}">
                <a16:creationId xmlns:a16="http://schemas.microsoft.com/office/drawing/2014/main" id="{5BF5A35B-7C3A-4254-8A3E-39A2FC5B3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1752600"/>
            <a:ext cx="7188199" cy="3521345"/>
          </a:xfrm>
        </p:spPr>
      </p:pic>
    </p:spTree>
    <p:extLst>
      <p:ext uri="{BB962C8B-B14F-4D97-AF65-F5344CB8AC3E}">
        <p14:creationId xmlns:p14="http://schemas.microsoft.com/office/powerpoint/2010/main" val="379622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A1EC7-812D-4453-9C84-4767EAAF2B26}"/>
              </a:ext>
            </a:extLst>
          </p:cNvPr>
          <p:cNvSpPr>
            <a:spLocks noGrp="1"/>
          </p:cNvSpPr>
          <p:nvPr>
            <p:ph type="title"/>
          </p:nvPr>
        </p:nvSpPr>
        <p:spPr/>
        <p:txBody>
          <a:bodyPr/>
          <a:lstStyle/>
          <a:p>
            <a:r>
              <a:rPr lang="zh-CN" altLang="en-US" dirty="0"/>
              <a:t>序列到序列模型</a:t>
            </a:r>
          </a:p>
        </p:txBody>
      </p:sp>
      <p:pic>
        <p:nvPicPr>
          <p:cNvPr id="4" name="图片 3">
            <a:extLst>
              <a:ext uri="{FF2B5EF4-FFF2-40B4-BE49-F238E27FC236}">
                <a16:creationId xmlns:a16="http://schemas.microsoft.com/office/drawing/2014/main" id="{602EAC0F-7516-479B-92B7-4B29CE25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24000"/>
            <a:ext cx="6749319" cy="4441488"/>
          </a:xfrm>
          <a:prstGeom prst="rect">
            <a:avLst/>
          </a:prstGeom>
        </p:spPr>
      </p:pic>
    </p:spTree>
    <p:extLst>
      <p:ext uri="{BB962C8B-B14F-4D97-AF65-F5344CB8AC3E}">
        <p14:creationId xmlns:p14="http://schemas.microsoft.com/office/powerpoint/2010/main" val="88312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基于循环神经网络的序列到序列模型</a:t>
            </a:r>
          </a:p>
        </p:txBody>
      </p:sp>
      <p:pic>
        <p:nvPicPr>
          <p:cNvPr id="4" name="图片 3">
            <a:extLst>
              <a:ext uri="{FF2B5EF4-FFF2-40B4-BE49-F238E27FC236}">
                <a16:creationId xmlns:a16="http://schemas.microsoft.com/office/drawing/2014/main" id="{83BBB38B-18B9-483F-BD3C-E5D52EE82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24200"/>
            <a:ext cx="5856667" cy="1507711"/>
          </a:xfrm>
          <a:prstGeom prst="rect">
            <a:avLst/>
          </a:prstGeom>
        </p:spPr>
      </p:pic>
    </p:spTree>
    <p:extLst>
      <p:ext uri="{BB962C8B-B14F-4D97-AF65-F5344CB8AC3E}">
        <p14:creationId xmlns:p14="http://schemas.microsoft.com/office/powerpoint/2010/main" val="1422425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基于前馈神经网络的序列到序列模型</a:t>
            </a:r>
          </a:p>
        </p:txBody>
      </p:sp>
      <p:pic>
        <p:nvPicPr>
          <p:cNvPr id="1026" name="Picture 2" descr="https://nndl.github.io/v/sgm-seq2seq-fnn-wavenet.gif">
            <a:extLst>
              <a:ext uri="{FF2B5EF4-FFF2-40B4-BE49-F238E27FC236}">
                <a16:creationId xmlns:a16="http://schemas.microsoft.com/office/drawing/2014/main" id="{10A3B492-0358-420D-83BF-E9DD4F6EE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133600"/>
            <a:ext cx="60301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0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基于注意力的序列到序列模型</a:t>
            </a:r>
          </a:p>
        </p:txBody>
      </p:sp>
      <p:pic>
        <p:nvPicPr>
          <p:cNvPr id="4098" name="Picture 2" descr="https://nndl.github.io/v/sgm-seq2seq-rnn-mt.gif">
            <a:extLst>
              <a:ext uri="{FF2B5EF4-FFF2-40B4-BE49-F238E27FC236}">
                <a16:creationId xmlns:a16="http://schemas.microsoft.com/office/drawing/2014/main" id="{918C6534-3B9E-4CCA-95EF-39BA84FBDC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573" y="1676400"/>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基于卷积神经网络的序列到序列模型</a:t>
            </a:r>
          </a:p>
        </p:txBody>
      </p:sp>
      <p:pic>
        <p:nvPicPr>
          <p:cNvPr id="2050" name="Picture 2" descr="https://nndl.github.io/v/sgm-seq2seq-cnn-mt.gif">
            <a:extLst>
              <a:ext uri="{FF2B5EF4-FFF2-40B4-BE49-F238E27FC236}">
                <a16:creationId xmlns:a16="http://schemas.microsoft.com/office/drawing/2014/main" id="{6779CE02-97A1-4467-8D1F-2DAF8F3EF9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4488"/>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0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endParaRPr lang="en-US" altLang="zh-CN" dirty="0"/>
          </a:p>
          <a:p>
            <a:pPr lvl="1"/>
            <a:endParaRPr lang="en-US" altLang="zh-CN"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14642" y="1752600"/>
            <a:ext cx="347679" cy="347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1801" y="2221489"/>
            <a:ext cx="353361" cy="3533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5601" y="2766516"/>
            <a:ext cx="365760" cy="365760"/>
          </a:xfrm>
          <a:prstGeom prst="rect">
            <a:avLst/>
          </a:prstGeom>
        </p:spPr>
      </p:pic>
      <p:pic>
        <p:nvPicPr>
          <p:cNvPr id="10" name="Picture 9"/>
          <p:cNvPicPr>
            <a:picLocks noChangeAspect="1"/>
          </p:cNvPicPr>
          <p:nvPr/>
        </p:nvPicPr>
        <p:blipFill>
          <a:blip r:embed="rId5"/>
          <a:stretch>
            <a:fillRect/>
          </a:stretch>
        </p:blipFill>
        <p:spPr>
          <a:xfrm>
            <a:off x="4746571" y="2100279"/>
            <a:ext cx="3940229" cy="2612543"/>
          </a:xfrm>
          <a:prstGeom prst="rect">
            <a:avLst/>
          </a:prstGeom>
        </p:spPr>
      </p:pic>
    </p:spTree>
    <p:extLst>
      <p:ext uri="{BB962C8B-B14F-4D97-AF65-F5344CB8AC3E}">
        <p14:creationId xmlns:p14="http://schemas.microsoft.com/office/powerpoint/2010/main" val="2258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4" name="图片 3">
            <a:extLst>
              <a:ext uri="{FF2B5EF4-FFF2-40B4-BE49-F238E27FC236}">
                <a16:creationId xmlns:a16="http://schemas.microsoft.com/office/drawing/2014/main" id="{CD1D8708-9B00-46EA-8E58-94F99706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95" y="2286000"/>
            <a:ext cx="6912609" cy="3782885"/>
          </a:xfrm>
          <a:prstGeom prst="rect">
            <a:avLst/>
          </a:prstGeom>
        </p:spPr>
      </p:pic>
    </p:spTree>
    <p:extLst>
      <p:ext uri="{BB962C8B-B14F-4D97-AF65-F5344CB8AC3E}">
        <p14:creationId xmlns:p14="http://schemas.microsoft.com/office/powerpoint/2010/main" val="223424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BE716F5C-0C4B-4D11-A8E3-42D7BF9D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16237"/>
            <a:ext cx="5033163" cy="6395444"/>
          </a:xfrm>
          <a:prstGeom prst="rect">
            <a:avLst/>
          </a:prstGeom>
        </p:spPr>
      </p:pic>
    </p:spTree>
    <p:extLst>
      <p:ext uri="{BB962C8B-B14F-4D97-AF65-F5344CB8AC3E}">
        <p14:creationId xmlns:p14="http://schemas.microsoft.com/office/powerpoint/2010/main" val="367604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a:t>
            </a:r>
            <a:r>
              <a:rPr lang="en-US" altLang="zh-CN" dirty="0"/>
              <a:t>Transformer</a:t>
            </a:r>
            <a:r>
              <a:rPr lang="zh-CN" altLang="en-US" dirty="0"/>
              <a:t>的序列到序列模型</a:t>
            </a:r>
          </a:p>
        </p:txBody>
      </p:sp>
      <p:pic>
        <p:nvPicPr>
          <p:cNvPr id="3074" name="Picture 2" descr="https://nndl.github.io/v/sgm-seq2seq-transformer.gif">
            <a:extLst>
              <a:ext uri="{FF2B5EF4-FFF2-40B4-BE49-F238E27FC236}">
                <a16:creationId xmlns:a16="http://schemas.microsoft.com/office/drawing/2014/main" id="{E27AE381-C90E-4A23-9303-60944862D9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181600" cy="45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82493-582E-4648-84DE-B8D6B50A155B}"/>
              </a:ext>
            </a:extLst>
          </p:cNvPr>
          <p:cNvSpPr>
            <a:spLocks noGrp="1"/>
          </p:cNvSpPr>
          <p:nvPr>
            <p:ph type="ctrTitle"/>
          </p:nvPr>
        </p:nvSpPr>
        <p:spPr/>
        <p:txBody>
          <a:bodyPr/>
          <a:lstStyle/>
          <a:p>
            <a:r>
              <a:rPr lang="zh-CN" altLang="en-US" dirty="0"/>
              <a:t>其它应用</a:t>
            </a:r>
          </a:p>
        </p:txBody>
      </p:sp>
    </p:spTree>
    <p:extLst>
      <p:ext uri="{BB962C8B-B14F-4D97-AF65-F5344CB8AC3E}">
        <p14:creationId xmlns:p14="http://schemas.microsoft.com/office/powerpoint/2010/main" val="16096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2050" name="Picture 2" descr="pointer-generator network"/>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27463" y="1447800"/>
            <a:ext cx="8229600" cy="46631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373432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442961" cy="41276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34" y="1188000"/>
            <a:ext cx="8331531" cy="5136600"/>
          </a:xfrm>
          <a:prstGeom prst="rect">
            <a:avLst/>
          </a:prstGeom>
        </p:spPr>
      </p:pic>
      <p:sp>
        <p:nvSpPr>
          <p:cNvPr id="7" name="矩形 6"/>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2058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7620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4119655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2448136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71562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和一般的概率模型类似，序列概率模型有两个基本问题：</a:t>
                </a:r>
                <a:endParaRPr lang="en-US" altLang="zh-CN" dirty="0"/>
              </a:p>
              <a:p>
                <a:pPr lvl="1"/>
                <a:r>
                  <a:rPr lang="zh-CN" altLang="en-US" dirty="0"/>
                  <a:t>（</a:t>
                </a:r>
                <a:r>
                  <a:rPr lang="en-US" altLang="zh-CN" dirty="0"/>
                  <a:t>1</a:t>
                </a:r>
                <a:r>
                  <a:rPr lang="zh-CN" altLang="en-US" dirty="0"/>
                  <a:t>）学习问题：给定一组序列数据，估计这些数据背后的概率分布；</a:t>
                </a:r>
                <a:endParaRPr lang="en-US" altLang="zh-CN" dirty="0"/>
              </a:p>
              <a:p>
                <a:pPr lvl="1"/>
                <a:r>
                  <a:rPr lang="zh-CN" altLang="en-US" dirty="0"/>
                  <a:t>（</a:t>
                </a:r>
                <a:r>
                  <a:rPr lang="en-US" altLang="zh-CN" dirty="0"/>
                  <a:t>2</a:t>
                </a:r>
                <a:r>
                  <a:rPr lang="zh-CN" altLang="en-US" dirty="0"/>
                  <a:t>）生成问题：从已知的序列分布中生成新的序列样本。</a:t>
                </a:r>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88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序列数据有两个特点：</a:t>
                </a:r>
                <a:endParaRPr lang="en-US" altLang="zh-CN" dirty="0"/>
              </a:p>
              <a:p>
                <a:pPr lvl="1"/>
                <a:r>
                  <a:rPr lang="zh-CN" altLang="en-US" dirty="0"/>
                  <a:t>（</a:t>
                </a:r>
                <a:r>
                  <a:rPr lang="en-US" altLang="zh-CN" dirty="0"/>
                  <a:t>1</a:t>
                </a:r>
                <a:r>
                  <a:rPr lang="zh-CN" altLang="en-US" dirty="0"/>
                  <a:t>）样本是变长的；</a:t>
                </a:r>
                <a:endParaRPr lang="en-US" altLang="zh-CN" dirty="0"/>
              </a:p>
              <a:p>
                <a:pPr lvl="1"/>
                <a:r>
                  <a:rPr lang="zh-CN" altLang="en-US" dirty="0"/>
                  <a:t>（</a:t>
                </a:r>
                <a:r>
                  <a:rPr lang="en-US" altLang="zh-CN" dirty="0"/>
                  <a:t>2</a:t>
                </a:r>
                <a:r>
                  <a:rPr lang="zh-CN" altLang="en-US" dirty="0"/>
                  <a:t>）样本空间为非常大。</a:t>
                </a:r>
                <a:endParaRPr lang="en-US" altLang="zh-CN" dirty="0"/>
              </a:p>
              <a:p>
                <a:r>
                  <a:rPr lang="zh-CN" altLang="en-US" dirty="0"/>
                  <a:t>对于一个长度为</a:t>
                </a:r>
                <a14:m>
                  <m:oMath xmlns:m="http://schemas.openxmlformats.org/officeDocument/2006/math">
                    <m:r>
                      <a:rPr lang="en-US" altLang="zh-CN" i="1" dirty="0" smtClean="0">
                        <a:latin typeface="Cambria Math" panose="02040503050406030204" pitchFamily="18" charset="0"/>
                      </a:rPr>
                      <m:t>𝑇</m:t>
                    </m:r>
                  </m:oMath>
                </a14:m>
                <a:r>
                  <a:rPr lang="zh-CN" altLang="en-US" dirty="0"/>
                  <a:t>的序列，其样本空间为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m:rPr>
                                <m:sty m:val="p"/>
                              </m:rPr>
                              <a:rPr lang="en-US" altLang="zh-CN" i="1" dirty="0">
                                <a:latin typeface="Cambria Math" panose="02040503050406030204" pitchFamily="18" charset="0"/>
                              </a:rPr>
                              <m:t>V</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oMath>
                </a14:m>
                <a:r>
                  <a:rPr lang="zh-CN" altLang="en-US" dirty="0"/>
                  <a:t>。因此，我们很难用已知的概率模型来直接建模整个序列的概率。</a:t>
                </a:r>
                <a:endParaRPr lang="en-US" altLang="zh-CN" dirty="0"/>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8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marL="205978"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e>
                      </m:nary>
                    </m:oMath>
                  </m:oMathPara>
                </a14:m>
                <a:endParaRPr lang="en-US" altLang="zh-CN" i="1" dirty="0">
                  <a:latin typeface="Cambria Math" panose="02040503050406030204" pitchFamily="18" charset="0"/>
                </a:endParaRPr>
              </a:p>
              <a:p>
                <a:pPr marL="205978" lvl="1" indent="0" algn="ctr">
                  <a:buNone/>
                </a:pPr>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zh-CN" altLang="en-US" dirty="0"/>
                  <a:t>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oMath>
                </a14:m>
                <a:r>
                  <a:rPr lang="zh-CN" altLang="en-US" dirty="0"/>
                  <a:t>的条件概率</a:t>
                </a:r>
                <a14:m>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r>
                      <a:rPr lang="en-US" altLang="zh-CN" i="1">
                        <a:latin typeface="Cambria Math" panose="02040503050406030204" pitchFamily="18" charset="0"/>
                      </a:rPr>
                      <m:t> </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oMath>
                </a14:m>
                <a:r>
                  <a:rPr lang="zh-CN" altLang="en-US" dirty="0"/>
                  <a:t>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𝑡</m:t>
                        </m:r>
                      </m:sub>
                    </m:sSub>
                  </m:oMath>
                </a14:m>
                <a:r>
                  <a:rPr lang="zh-CN" altLang="en-US" dirty="0"/>
                  <a:t>的条件概率</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ABC37-DD1A-49D5-B489-6015273C6D32}"/>
              </a:ext>
            </a:extLst>
          </p:cNvPr>
          <p:cNvSpPr>
            <a:spLocks noGrp="1"/>
          </p:cNvSpPr>
          <p:nvPr>
            <p:ph type="title"/>
          </p:nvPr>
        </p:nvSpPr>
        <p:spPr/>
        <p:txBody>
          <a:bodyPr/>
          <a:lstStyle/>
          <a:p>
            <a:r>
              <a:rPr lang="zh-CN" altLang="en-US" dirty="0"/>
              <a:t>自回归生成模型</a:t>
            </a:r>
          </a:p>
        </p:txBody>
      </p:sp>
      <p:sp>
        <p:nvSpPr>
          <p:cNvPr id="3" name="内容占位符 2">
            <a:extLst>
              <a:ext uri="{FF2B5EF4-FFF2-40B4-BE49-F238E27FC236}">
                <a16:creationId xmlns:a16="http://schemas.microsoft.com/office/drawing/2014/main" id="{608AD17F-C376-4C03-97DE-B297F2F0B7F1}"/>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在这种序列模型方式中，每一步都需要将前面的输出作为当前步的输入，是一种自回归（</a:t>
            </a:r>
            <a:r>
              <a:rPr lang="en-US" altLang="zh-CN" dirty="0"/>
              <a:t>autoregressive</a:t>
            </a:r>
            <a:r>
              <a:rPr lang="zh-CN" altLang="en-US" dirty="0"/>
              <a:t>）的方式。</a:t>
            </a:r>
            <a:endParaRPr lang="en-US" altLang="zh-CN" dirty="0"/>
          </a:p>
          <a:p>
            <a:pPr lvl="1"/>
            <a:r>
              <a:rPr lang="zh-CN" altLang="en-US" dirty="0"/>
              <a:t>自回归生成模型（</a:t>
            </a:r>
            <a:r>
              <a:rPr lang="en-US" altLang="zh-CN" dirty="0"/>
              <a:t>Autoregressive Generative Model</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6992B8D-6A32-4F6F-BA49-2C72AEAA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52600"/>
            <a:ext cx="8293434" cy="1752600"/>
          </a:xfrm>
          <a:prstGeom prst="rect">
            <a:avLst/>
          </a:prstGeom>
        </p:spPr>
      </p:pic>
    </p:spTree>
    <p:extLst>
      <p:ext uri="{BB962C8B-B14F-4D97-AF65-F5344CB8AC3E}">
        <p14:creationId xmlns:p14="http://schemas.microsoft.com/office/powerpoint/2010/main" val="137335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18411</TotalTime>
  <Words>1354</Words>
  <Application>Microsoft Office PowerPoint</Application>
  <PresentationFormat>全屏显示(4:3)</PresentationFormat>
  <Paragraphs>158</Paragraphs>
  <Slides>50</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新細明體</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第15章 序列生成模型</vt:lpstr>
      <vt:lpstr>序列数据</vt:lpstr>
      <vt:lpstr>序列数据的潜在规律</vt:lpstr>
      <vt:lpstr>语言模型</vt:lpstr>
      <vt:lpstr>序列概率模型</vt:lpstr>
      <vt:lpstr>序列概率模型</vt:lpstr>
      <vt:lpstr>序列概率模型</vt:lpstr>
      <vt:lpstr>序列概率模型</vt:lpstr>
      <vt:lpstr>自回归生成模型</vt:lpstr>
      <vt:lpstr>序列生成</vt:lpstr>
      <vt:lpstr>序列生成</vt:lpstr>
      <vt:lpstr>生成最可能序列</vt:lpstr>
      <vt:lpstr>束搜索</vt:lpstr>
      <vt:lpstr>N元统计模型</vt:lpstr>
      <vt:lpstr>平滑技术</vt:lpstr>
      <vt:lpstr>深度序列模型</vt:lpstr>
      <vt:lpstr>嵌入层</vt:lpstr>
      <vt:lpstr>词嵌入（Word Embeddings）</vt:lpstr>
      <vt:lpstr>分布式表示 --来自神经科学的证据</vt:lpstr>
      <vt:lpstr>词嵌入</vt:lpstr>
      <vt:lpstr>特征层</vt:lpstr>
      <vt:lpstr>特征层</vt:lpstr>
      <vt:lpstr>前馈神经网络模型</vt:lpstr>
      <vt:lpstr>特征层</vt:lpstr>
      <vt:lpstr>输出层 </vt:lpstr>
      <vt:lpstr>循环神经网络模型</vt:lpstr>
      <vt:lpstr>评价方法</vt:lpstr>
      <vt:lpstr>困惑度</vt:lpstr>
      <vt:lpstr>困惑度</vt:lpstr>
      <vt:lpstr>BLEU</vt:lpstr>
      <vt:lpstr>BLEU</vt:lpstr>
      <vt:lpstr>ROUGE</vt:lpstr>
      <vt:lpstr>序列到序列模型</vt:lpstr>
      <vt:lpstr>序列到序列模型</vt:lpstr>
      <vt:lpstr>序列到序列模型</vt:lpstr>
      <vt:lpstr>基于循环神经网络的序列到序列模型</vt:lpstr>
      <vt:lpstr>基于前馈神经网络的序列到序列模型</vt:lpstr>
      <vt:lpstr>基于注意力的序列到序列模型</vt:lpstr>
      <vt:lpstr>基于卷积神经网络的序列到序列模型</vt:lpstr>
      <vt:lpstr>Transformer</vt:lpstr>
      <vt:lpstr>Transformer</vt:lpstr>
      <vt:lpstr>基于Transformer的序列到序列模型</vt:lpstr>
      <vt:lpstr>其它应用</vt:lpstr>
      <vt:lpstr>文本摘要</vt:lpstr>
      <vt:lpstr>文本摘要</vt:lpstr>
      <vt:lpstr>对话</vt:lpstr>
      <vt:lpstr>看图说话</vt:lpstr>
      <vt:lpstr>看图说话</vt:lpstr>
      <vt:lpstr>作诗</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1792</cp:revision>
  <dcterms:created xsi:type="dcterms:W3CDTF">2009-03-19T21:17:53Z</dcterms:created>
  <dcterms:modified xsi:type="dcterms:W3CDTF">2019-04-17T02:44:43Z</dcterms:modified>
</cp:coreProperties>
</file>